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emf" ContentType="image/x-em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72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D2B"/>
    <a:srgbClr val="FF6D2C"/>
    <a:srgbClr val="000066"/>
    <a:srgbClr val="CED7DF"/>
    <a:srgbClr val="CDD7DF"/>
    <a:srgbClr val="7C8AA5"/>
    <a:srgbClr val="486CB7"/>
    <a:srgbClr val="476DB5"/>
    <a:srgbClr val="E8ECF0"/>
    <a:srgbClr val="2C7C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784" autoAdjust="0"/>
    <p:restoredTop sz="89405" autoAdjust="0"/>
  </p:normalViewPr>
  <p:slideViewPr>
    <p:cSldViewPr snapToGrid="0" snapToObjects="1">
      <p:cViewPr varScale="1">
        <p:scale>
          <a:sx n="122" d="100"/>
          <a:sy n="122" d="100"/>
        </p:scale>
        <p:origin x="131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4" Type="http://schemas.openxmlformats.org/officeDocument/2006/relationships/viewProps" Target="viewProps.xml" /><Relationship Id="rId33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2" Type="http://schemas.openxmlformats.org/officeDocument/2006/relationships/commentAuthors" Target="commentAuthors.xml" /><Relationship Id="rId31" Type="http://schemas.openxmlformats.org/officeDocument/2006/relationships/handoutMaster" Target="handoutMasters/handoutMaster1.xml" /><Relationship Id="rId36" Type="http://schemas.openxmlformats.org/officeDocument/2006/relationships/tableStyles" Target="tableStyles.xml" /><Relationship Id="rId35" Type="http://schemas.openxmlformats.org/officeDocument/2006/relationships/theme" Target="theme/theme1.xml" 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[State] [plan </a:t>
            </a:r>
            <a:r>
              <a:rPr lang="en-US" dirty="0" err="1"/>
              <a:t>abbv</a:t>
            </a:r>
            <a:r>
              <a:rPr lang="en-US" dirty="0"/>
              <a:t>]: pension plan solvency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848600" cy="1752600"/>
          </a:xfrm>
        </p:spPr>
        <p:txBody>
          <a:bodyPr/>
          <a:lstStyle>
            <a:lvl1pPr marL="0" indent="0" algn="l">
              <a:buNone/>
              <a:defRPr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Prepared by:</a:t>
            </a:r>
          </a:p>
          <a:p>
            <a:r>
              <a:rPr lang="en-US" dirty="0"/>
              <a:t>Pension Integrity Project at Reason Foundation</a:t>
            </a:r>
          </a:p>
          <a:p>
            <a:r>
              <a:rPr lang="en-US" dirty="0"/>
              <a:t>[Month] [Day], [Year]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02D39-B686-2742-A69B-CE6D46FC9A4E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E98022B4-9216-5F47-9DF4-E67BBD1BADF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62040" y="5366957"/>
            <a:ext cx="2372360" cy="10056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Text &amp; Graph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>
            <a:lvl1pPr>
              <a:defRPr sz="340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Logo Top, Standard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2896"/>
          </a:xfrm>
        </p:spPr>
        <p:txBody>
          <a:bodyPr/>
          <a:lstStyle>
            <a:lvl1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1pPr>
            <a:lvl2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2pPr>
            <a:lvl3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3pPr>
            <a:lvl4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4pPr>
            <a:lvl5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32700" y="0"/>
            <a:ext cx="1355852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85AD263-A788-3145-8D38-AEBC1D444AEE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82896" y="0"/>
            <a:ext cx="445398" cy="365760"/>
          </a:xfrm>
        </p:spPr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3" hasCustomPrompt="1"/>
          </p:nvPr>
        </p:nvSpPr>
        <p:spPr>
          <a:xfrm>
            <a:off x="0" y="6553200"/>
            <a:ext cx="9144000" cy="304800"/>
          </a:xfrm>
        </p:spPr>
        <p:txBody>
          <a:bodyPr>
            <a:normAutofit/>
          </a:bodyPr>
          <a:lstStyle>
            <a:lvl1pPr marL="0" indent="0" algn="ctr">
              <a:buNone/>
              <a:defRPr sz="1000">
                <a:latin typeface="+mn-lt"/>
                <a:ea typeface="Gill Sans MT" charset="0"/>
                <a:cs typeface="Gill Sans MT" charset="0"/>
              </a:defRPr>
            </a:lvl1pPr>
            <a:lvl2pPr>
              <a:defRPr>
                <a:latin typeface="Gill Sans MT" charset="0"/>
                <a:ea typeface="Gill Sans MT" charset="0"/>
                <a:cs typeface="Gill Sans MT" charset="0"/>
              </a:defRPr>
            </a:lvl2pPr>
            <a:lvl3pPr>
              <a:defRPr>
                <a:latin typeface="Gill Sans MT" charset="0"/>
                <a:ea typeface="Gill Sans MT" charset="0"/>
                <a:cs typeface="Gill Sans MT" charset="0"/>
              </a:defRPr>
            </a:lvl3pPr>
            <a:lvl4pPr>
              <a:defRPr>
                <a:latin typeface="Gill Sans MT" charset="0"/>
                <a:ea typeface="Gill Sans MT" charset="0"/>
                <a:cs typeface="Gill Sans MT" charset="0"/>
              </a:defRPr>
            </a:lvl4pPr>
            <a:lvl5pPr>
              <a:defRPr>
                <a:latin typeface="Gill Sans MT" charset="0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 dirty="0"/>
              <a:t>Source: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72398F-E4EE-494C-9E99-BA30E7C29D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21624" y="557784"/>
            <a:ext cx="599410" cy="93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228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all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B606C5D1-9323-1B45-8355-7D55EA8EE66A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5D78B9-2160-584E-BBA7-5668B7EB213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8259" y="555560"/>
            <a:ext cx="603504" cy="93611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Header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800" b="0" cap="all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Sub-Section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A4108F21-3CFE-3045-9ABB-E1E1413BA1A1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2313" y="4626864"/>
            <a:ext cx="7772400" cy="2053336"/>
          </a:xfrm>
        </p:spPr>
        <p:txBody>
          <a:bodyPr>
            <a:normAutofit/>
          </a:bodyPr>
          <a:lstStyle>
            <a:lvl1pPr>
              <a:buClr>
                <a:srgbClr val="FF6D2B"/>
              </a:buClr>
              <a:defRPr b="0" i="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Gill Sans MT" charset="0"/>
                <a:cs typeface="Gill Sans MT" charset="0"/>
              </a:defRPr>
            </a:lvl1pPr>
          </a:lstStyle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Times New Roman" panose="02020603050405020304" pitchFamily="18" charset="0"/>
              </a:rPr>
              <a:t>Notes</a:t>
            </a:r>
          </a:p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Times New Roman" panose="02020603050405020304" pitchFamily="18" charset="0"/>
              </a:rPr>
              <a:t>Notes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77465F-9A01-0649-8F79-2B63C8F844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8449" y="557403"/>
            <a:ext cx="603504" cy="93611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FF6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45400" y="0"/>
            <a:ext cx="134851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EF76A7A-0506-6C4D-8382-BFC753915B9A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7845" y="0"/>
            <a:ext cx="242117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84509" y="-4273"/>
            <a:ext cx="44539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Placeholder 10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42" r:id="rId2"/>
    <p:sldLayoutId id="2147483732" r:id="rId3"/>
    <p:sldLayoutId id="2147483743" r:id="rId4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rgbClr val="FF6D2B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1pPr>
      <a:lvl2pPr marL="457200" indent="-182880" algn="l" defTabSz="914400" rtl="0" eaLnBrk="1" latinLnBrk="0" hangingPunct="1">
        <a:spcBef>
          <a:spcPct val="20000"/>
        </a:spcBef>
        <a:buClr>
          <a:srgbClr val="FF6D2B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2pPr>
      <a:lvl3pPr marL="731520" indent="-182880" algn="l" defTabSz="914400" rtl="0" eaLnBrk="1" latinLnBrk="0" hangingPunct="1">
        <a:spcBef>
          <a:spcPct val="20000"/>
        </a:spcBef>
        <a:buClr>
          <a:srgbClr val="FF6D2B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3pPr>
      <a:lvl4pPr marL="1005840" indent="-182880" algn="l" defTabSz="914400" rtl="0" eaLnBrk="1" latinLnBrk="0" hangingPunct="1">
        <a:spcBef>
          <a:spcPct val="20000"/>
        </a:spcBef>
        <a:buClr>
          <a:srgbClr val="FF6D2B"/>
        </a:buClr>
        <a:buFont typeface="Arial" pitchFamily="34" charset="0"/>
        <a:buChar char="•"/>
        <a:defRPr sz="16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4pPr>
      <a:lvl5pPr marL="1188720" indent="-137160" algn="l" defTabSz="914400" rtl="0" eaLnBrk="1" latinLnBrk="0" hangingPunct="1">
        <a:spcBef>
          <a:spcPct val="20000"/>
        </a:spcBef>
        <a:buClr>
          <a:srgbClr val="FF6D2B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pn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png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png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3.png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easonFoundation/GraphicsR" TargetMode="External" /><Relationship Id="rId3" Type="http://schemas.openxmlformats.org/officeDocument/2006/relationships/hyperlink" Target="https://rstudio.com/wp-content/uploads/2015/03/rmarkdown-reference.pdf" TargetMode="External" /><Relationship Id="rId4" Type="http://schemas.openxmlformats.org/officeDocument/2006/relationships/hyperlink" Target="https://bookdown.org/yihui/rmarkdown/" TargetMode="Externa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South</a:t>
            </a:r>
            <a:r>
              <a:rPr/>
              <a:t> </a:t>
            </a:r>
            <a:r>
              <a:rPr/>
              <a:t>Carolina</a:t>
            </a:r>
            <a:r>
              <a:rPr/>
              <a:t> </a:t>
            </a:r>
            <a:r>
              <a:rPr/>
              <a:t>Retirement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8486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Prepared</a:t>
            </a:r>
            <a:r>
              <a:rPr/>
              <a:t> </a:t>
            </a:r>
            <a:r>
              <a:rPr/>
              <a:t>by:Pension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Reason</a:t>
            </a:r>
            <a:r>
              <a:rPr/>
              <a:t> </a:t>
            </a:r>
            <a:r>
              <a:rPr/>
              <a:t>Foundation.</a:t>
            </a:r>
            <a:r>
              <a:rPr/>
              <a:t> </a:t>
            </a:r>
            <a:r>
              <a:rPr/>
              <a:t>2022—Preliminary</a:t>
            </a:r>
            <a:r>
              <a:rPr/>
              <a:t> </a:t>
            </a:r>
            <a:r>
              <a:rPr/>
              <a:t>Draft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07/14/2021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Investment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graph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Investment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vs. Assumptions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07740776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2743200"/>
                <a:gridCol w="1828800"/>
                <a:gridCol w="1828800"/>
              </a:tblGrid>
              <a:tr h="39222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Year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Average Market Valued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Average Actuarially Valued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20-Years (2002-2021)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15-Years (2007-2021)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5.20%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10-Years (2012-2021)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4.90%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5-Years (2017-2021)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5.20%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S&amp;P500</a:t>
            </a:r>
            <a:r>
              <a:rPr/>
              <a:t> </a:t>
            </a:r>
            <a:r>
              <a:rPr/>
              <a:t>vs. Funded</a:t>
            </a:r>
            <a:r>
              <a:rPr/>
              <a:t> </a:t>
            </a:r>
            <a:r>
              <a:rPr/>
              <a:t>Ratio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sp500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New</a:t>
            </a:r>
            <a:r>
              <a:rPr/>
              <a:t> </a:t>
            </a:r>
            <a:r>
              <a:rPr/>
              <a:t>Normal: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Market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Changed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 “new normal” for the institutional investing suggests that achieving even a 6% average rate of return is optimistic.</a:t>
            </a:r>
          </a:p>
          <a:p>
            <a:pPr lvl="1">
              <a:buAutoNum type="arabicPeriod"/>
            </a:pPr>
            <a:r>
              <a:rPr/>
              <a:t>Over the past two decades there has been a steady change in the nature of the institutional investment returns.</a:t>
            </a:r>
          </a:p>
          <a:p>
            <a:pPr lvl="2"/>
            <a:r>
              <a:rPr/>
              <a:t>30-year Treasury yields have fallen from around 8% in the 1990s to consistently less or around 3% today.</a:t>
            </a:r>
          </a:p>
          <a:p>
            <a:pPr lvl="2"/>
            <a:r>
              <a:rPr/>
              <a:t>Globally, interest rates are at the ultralow historic levels, while market liquidity continues to be restrained by financial regulations.</a:t>
            </a:r>
          </a:p>
          <a:p>
            <a:pPr lvl="1">
              <a:buAutoNum type="arabicPeriod"/>
            </a:pPr>
            <a:r>
              <a:rPr/>
              <a:t>McKinsey &amp; Co. forecast the returns to equities will be 20% to 50% lower over the next two decades compared to the previous three decades.</a:t>
            </a:r>
          </a:p>
          <a:p>
            <a:pPr lvl="2"/>
            <a:r>
              <a:rPr/>
              <a:t>Using their forecast, the best-case scenario for a 60/40 portfolio of equities and bonds is likely to earn less than a 5% return.</a:t>
            </a:r>
          </a:p>
          <a:p>
            <a:pPr lvl="1">
              <a:buAutoNum type="arabicPeriod"/>
            </a:pPr>
            <a:r>
              <a:rPr/>
              <a:t>As FR waits for the “recover” its unfunded liabilities continue to grow.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Asset</a:t>
            </a:r>
            <a:r>
              <a:rPr/>
              <a:t> </a:t>
            </a:r>
            <a:r>
              <a:rPr/>
              <a:t>Allocation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asset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Probability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pic>
        <p:nvPicPr>
          <p:cNvPr descr="RMarkdown_SCRS_files/figure-pptx/table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Monte</a:t>
            </a:r>
            <a:r>
              <a:rPr/>
              <a:t> </a:t>
            </a:r>
            <a:r>
              <a:rPr/>
              <a:t>Carlo</a:t>
            </a:r>
            <a:r>
              <a:rPr/>
              <a:t> </a:t>
            </a:r>
            <a:r>
              <a:rPr/>
              <a:t>model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allocation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reported</a:t>
            </a:r>
            <a:r>
              <a:rPr/>
              <a:t> </a:t>
            </a:r>
            <a:r>
              <a:rPr/>
              <a:t>expected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Forecasts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</a:t>
            </a:r>
            <a:r>
              <a:rPr/>
              <a:t> </a:t>
            </a:r>
            <a:r>
              <a:rPr/>
              <a:t>generally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BNYM,</a:t>
            </a:r>
            <a:r>
              <a:rPr/>
              <a:t> </a:t>
            </a:r>
            <a:r>
              <a:rPr/>
              <a:t>JPMC,</a:t>
            </a:r>
            <a:r>
              <a:rPr/>
              <a:t> </a:t>
            </a:r>
            <a:r>
              <a:rPr/>
              <a:t>BlackRock,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Affiliates,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Horizon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Services</a:t>
            </a:r>
            <a:r>
              <a:rPr/>
              <a:t> </a:t>
            </a:r>
            <a:r>
              <a:rPr/>
              <a:t>were</a:t>
            </a:r>
            <a:r>
              <a:rPr/>
              <a:t> </a:t>
            </a:r>
            <a:r>
              <a:rPr/>
              <a:t>matched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specific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Probability</a:t>
            </a:r>
            <a:r>
              <a:rPr/>
              <a:t> </a:t>
            </a:r>
            <a:r>
              <a:rPr/>
              <a:t>estimates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approximate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aggregated</a:t>
            </a:r>
            <a:r>
              <a:rPr/>
              <a:t> </a:t>
            </a:r>
            <a:r>
              <a:rPr/>
              <a:t>return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complete</a:t>
            </a:r>
            <a:r>
              <a:rPr/>
              <a:t> </a:t>
            </a:r>
            <a:r>
              <a:rPr/>
              <a:t>methodology</a:t>
            </a:r>
            <a:r>
              <a:rPr/>
              <a:t> </a:t>
            </a:r>
            <a:r>
              <a:rPr/>
              <a:t>contact</a:t>
            </a:r>
            <a:r>
              <a:rPr/>
              <a:t> </a:t>
            </a:r>
            <a:r>
              <a:rPr/>
              <a:t>Reason</a:t>
            </a:r>
            <a:r>
              <a:rPr/>
              <a:t> </a:t>
            </a:r>
            <a:r>
              <a:rPr/>
              <a:t>Foundation.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6048001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</a:tblGrid>
              <a:tr h="392833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Possible Rates of Return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Based on SCRS Assumptions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SCRS Historical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Research Affiliates 10-Year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BNY Mellon 10-Year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Horizon 10-Year Market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JP Morgan 10-15 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Horizon 20-Year Market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BlackRock 20-Year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6159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11.1%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16.0%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25.1%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32.8%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35.8%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22.0%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12.5%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18.9%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26.4%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38.0%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45.9%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9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7.25 %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33.2%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20.8%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29.3%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36.0%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48.8%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57.5%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31.6%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41.8%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66.2%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64.5%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55.1%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30.4%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39.8%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50.7%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54.1%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66.6%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72.3%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71.1%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63.8%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37.9%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48.6%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61.3%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73.0%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77.7%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77.0%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71.9%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57.5%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68.2%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68.2%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78.7%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82.6%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Current</a:t>
            </a:r>
            <a:r>
              <a:rPr/>
              <a:t> </a:t>
            </a:r>
            <a:r>
              <a:rPr/>
              <a:t>Contributions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Actuarially</a:t>
            </a:r>
            <a:r>
              <a:rPr/>
              <a:t> </a:t>
            </a:r>
            <a:r>
              <a:rPr/>
              <a:t>Insufficient</a:t>
            </a:r>
            <a:r>
              <a:rPr/>
              <a:t> </a:t>
            </a:r>
            <a:r>
              <a:rPr/>
              <a:t>(2020-2050)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crise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30-Year</a:t>
            </a:r>
            <a:r>
              <a:rPr/>
              <a:t> </a:t>
            </a:r>
            <a:r>
              <a:rPr/>
              <a:t>Employer</a:t>
            </a:r>
            <a:r>
              <a:rPr/>
              <a:t> </a:t>
            </a:r>
            <a:r>
              <a:rPr/>
              <a:t>Contribution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stochastic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30-Year</a:t>
            </a:r>
            <a:r>
              <a:rPr/>
              <a:t> </a:t>
            </a:r>
            <a:r>
              <a:rPr/>
              <a:t>Funded</a:t>
            </a:r>
            <a:r>
              <a:rPr/>
              <a:t> </a:t>
            </a:r>
            <a:r>
              <a:rPr/>
              <a:t>Ratio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stochasticFR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About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offer pro-bono technical assistance to public officials to help them design and implement pension reforms that improve plan solvency and promote retirement security, including:</a:t>
            </a:r>
          </a:p>
          <a:p>
            <a:pPr lvl="1"/>
            <a:r>
              <a:rPr/>
              <a:t>Customized analysis of pension system design, trends</a:t>
            </a:r>
          </a:p>
          <a:p>
            <a:pPr lvl="1"/>
            <a:r>
              <a:rPr/>
              <a:t>Independent actuarial modeling of reform scenarios</a:t>
            </a:r>
          </a:p>
          <a:p>
            <a:pPr lvl="1"/>
            <a:r>
              <a:rPr/>
              <a:t>Consultation and modeling around custom policy designs</a:t>
            </a:r>
          </a:p>
          <a:p>
            <a:pPr lvl="1"/>
            <a:r>
              <a:rPr/>
              <a:t>Latest pension reform research and case studies</a:t>
            </a:r>
          </a:p>
          <a:p>
            <a:pPr lvl="1"/>
            <a:r>
              <a:rPr/>
              <a:t>Peer-to-peer mentoring from state and local officials who have successfully enacted pension reforms</a:t>
            </a:r>
          </a:p>
          <a:p>
            <a:pPr lvl="1"/>
            <a:r>
              <a:rPr/>
              <a:t>Assistance with stakeholder outreach, engagement and relationship management</a:t>
            </a:r>
          </a:p>
          <a:p>
            <a:pPr lvl="1"/>
            <a:r>
              <a:rPr/>
              <a:t>Design and execution of public education programs and media campaigns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Debt</a:t>
            </a:r>
            <a:r>
              <a:rPr/>
              <a:t> </a:t>
            </a:r>
            <a:r>
              <a:rPr/>
              <a:t>Interest</a:t>
            </a:r>
            <a:r>
              <a:rPr/>
              <a:t> </a:t>
            </a:r>
            <a:r>
              <a:rPr/>
              <a:t>vs. Unfunded</a:t>
            </a:r>
            <a:r>
              <a:rPr/>
              <a:t> </a:t>
            </a:r>
            <a:r>
              <a:rPr/>
              <a:t>Liability</a:t>
            </a:r>
            <a:r>
              <a:rPr/>
              <a:t> </a:t>
            </a:r>
            <a:r>
              <a:rPr/>
              <a:t>Payments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(w/</a:t>
            </a:r>
            <a:r>
              <a:rPr/>
              <a:t> </a:t>
            </a:r>
            <a:r>
              <a:rPr/>
              <a:t>barPlot())</a:t>
            </a:r>
          </a:p>
        </p:txBody>
      </p:sp>
      <p:pic>
        <p:nvPicPr>
          <p:cNvPr descr="RMarkdown_SCRS_files/figure-pptx/net.amo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ADEC</a:t>
            </a:r>
            <a:r>
              <a:rPr/>
              <a:t> </a:t>
            </a:r>
            <a:r>
              <a:rPr/>
              <a:t>Contribution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contribution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Change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Risk-Free</a:t>
            </a:r>
            <a:r>
              <a:rPr/>
              <a:t> </a:t>
            </a:r>
            <a:r>
              <a:rPr/>
              <a:t>Rate</a:t>
            </a:r>
            <a:r>
              <a:rPr/>
              <a:t> </a:t>
            </a:r>
            <a:r>
              <a:rPr/>
              <a:t>vs. Discount</a:t>
            </a:r>
            <a:r>
              <a:rPr/>
              <a:t> </a:t>
            </a:r>
            <a:r>
              <a:rPr/>
              <a:t>Rate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treasury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Actual</a:t>
            </a:r>
            <a:r>
              <a:rPr/>
              <a:t> </a:t>
            </a:r>
            <a:r>
              <a:rPr/>
              <a:t>Change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Payroll</a:t>
            </a:r>
            <a:r>
              <a:rPr/>
              <a:t> </a:t>
            </a:r>
            <a:r>
              <a:rPr/>
              <a:t>vs. Assumption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payrol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Actual</a:t>
            </a:r>
            <a:r>
              <a:rPr/>
              <a:t> </a:t>
            </a:r>
            <a:r>
              <a:rPr/>
              <a:t>Inflation</a:t>
            </a:r>
            <a:r>
              <a:rPr/>
              <a:t> </a:t>
            </a:r>
            <a:r>
              <a:rPr/>
              <a:t>vs. Assumption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## Response [https://raw.githubusercontent.com/ReasonFoundation/databaseR/master/files/CPI_by_Region_DOL.xlsx]
##   Date: 2021-12-23 18:37
##   Status: 200
##   Content-Type: application/octet-stream
##   Size: 13.8 kB
## &lt;ON DISK&gt;  /var/folders/0z/p5zgjmbn6531bgclzwc383500000gn/T//Rtmp1QM0cn/file14ab2f93924c.xlsx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Markdown_SCRS_files/figure-pptx/inflation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Benefit</a:t>
            </a:r>
            <a:r>
              <a:rPr/>
              <a:t> </a:t>
            </a:r>
            <a:r>
              <a:rPr/>
              <a:t>Accrual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Retention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Employee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pwealth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reports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CAFRs.</a:t>
            </a:r>
            <a:r>
              <a:rPr/>
              <a:t> </a:t>
            </a:r>
            <a:r>
              <a:rPr/>
              <a:t>Illustration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plan’s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2,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3,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assumptions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hypothetical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member</a:t>
            </a:r>
            <a:r>
              <a:rPr/>
              <a:t> </a:t>
            </a:r>
            <a:r>
              <a:rPr/>
              <a:t>hired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25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Retention</a:t>
            </a:r>
            <a:r>
              <a:rPr/>
              <a:t> </a:t>
            </a:r>
            <a:r>
              <a:rPr/>
              <a:t>Rates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Employee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re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reports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CAFRs.</a:t>
            </a:r>
            <a:r>
              <a:rPr/>
              <a:t> </a:t>
            </a:r>
            <a:r>
              <a:rPr/>
              <a:t>Illustration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plan’s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2,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3,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assumptions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hypothetical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member</a:t>
            </a:r>
            <a:r>
              <a:rPr/>
              <a:t> </a:t>
            </a:r>
            <a:r>
              <a:rPr/>
              <a:t>hired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25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Retention:</a:t>
            </a:r>
            <a:r>
              <a:rPr/>
              <a:t> </a:t>
            </a:r>
            <a:r>
              <a:rPr/>
              <a:t>Only</a:t>
            </a:r>
            <a:r>
              <a:rPr/>
              <a:t> </a:t>
            </a:r>
            <a:r>
              <a:rPr/>
              <a:t>Few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22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Hires</a:t>
            </a:r>
            <a:r>
              <a:rPr/>
              <a:t> </a:t>
            </a:r>
            <a:r>
              <a:rPr/>
              <a:t>Receive</a:t>
            </a:r>
            <a:r>
              <a:rPr/>
              <a:t> </a:t>
            </a:r>
            <a:r>
              <a:rPr/>
              <a:t>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-   Only 37.7% of new SCRS employees will stay for 8 years to vest.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-   And only 12.3% of the same employees will be on the job after 34 years needed to qualify for full retirement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https://github.com/ReasonFoundation/GraphicsR</a:t>
            </a:r>
          </a:p>
          <a:p>
            <a:pPr lvl="1"/>
            <a:r>
              <a:rPr>
                <a:hlinkClick r:id="rId3"/>
              </a:rPr>
              <a:t>https://rstudio.com/wp-content/uploads/2015/03/rmarkdown-reference.pdf</a:t>
            </a:r>
          </a:p>
          <a:p>
            <a:pPr lvl="1"/>
            <a:r>
              <a:rPr>
                <a:hlinkClick r:id="rId4"/>
              </a:rPr>
              <a:t>https://bookdown.org/yihui/rmarkdown/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Unfunded</a:t>
            </a:r>
            <a:r>
              <a:rPr/>
              <a:t> </a:t>
            </a:r>
            <a:r>
              <a:rPr/>
              <a:t>Liabilities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deb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Weakening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#2</a:t>
            </a:r>
            <a:r>
              <a:rPr/>
              <a:t> </a:t>
            </a:r>
            <a:r>
              <a:rPr/>
              <a:t>(2001/2021)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(table)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36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Funded</a:t>
                      </a:r>
                      <a:r>
                        <a:rPr/>
                        <a:t> </a:t>
                      </a:r>
                      <a:r>
                        <a:rPr/>
                        <a:t>Ratio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2001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$2,675,374,000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87.4%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2021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$24,651,369,000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55.2%</a:t>
                      </a:r>
                    </a:p>
                  </a:txBody>
                </a:tc>
              </a:tr>
            </a:tbl>
          </a:graphicData>
        </a:graphic>
      </p:graphicFrame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database.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Liabilities</a:t>
            </a:r>
            <a:r>
              <a:rPr/>
              <a:t> </a:t>
            </a:r>
            <a:r>
              <a:rPr/>
              <a:t>Growing</a:t>
            </a:r>
            <a:r>
              <a:rPr/>
              <a:t> </a:t>
            </a:r>
            <a:r>
              <a:rPr/>
              <a:t>Faster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Assets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area.ua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Causes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Debt</a:t>
            </a:r>
            <a:r>
              <a:rPr/>
              <a:t> </a:t>
            </a:r>
            <a:r>
              <a:rPr/>
              <a:t>(2002-2020)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</a:t>
            </a:r>
            <a:r>
              <a:rPr/>
              <a:t> </a:t>
            </a:r>
            <a:r>
              <a:rPr/>
              <a:t>Plotly-Image)</a:t>
            </a:r>
          </a:p>
        </p:txBody>
      </p:sp>
      <p:pic>
        <p:nvPicPr>
          <p:cNvPr descr="SCRS_GainLos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77900" y="1600200"/>
            <a:ext cx="7175500" cy="487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Compound</a:t>
            </a:r>
            <a:r>
              <a:rPr/>
              <a:t> </a:t>
            </a:r>
            <a:r>
              <a:rPr/>
              <a:t>Net</a:t>
            </a:r>
            <a:r>
              <a:rPr/>
              <a:t> </a:t>
            </a:r>
            <a:r>
              <a:rPr/>
              <a:t>Change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UAL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compoundG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Make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Contributions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1898139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2011680"/>
                <a:gridCol w="2011680"/>
                <a:gridCol w="2011680"/>
              </a:tblGrid>
              <a:tr h="366503">
                <a:tc gridSpan="3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 hMerge="true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 hMerge="true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365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Contribution Type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% of Payroll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 Value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Employee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$932,014,000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Employer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17.6%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$1,742,976,450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2561"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(Debt Amortization)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$1,549,422,687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3652"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(Normal Cost)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$193,553,763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8983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SCRS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26.6%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$2,636,301,510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Plan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Funded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Image</a:t>
            </a:r>
          </a:p>
        </p:txBody>
      </p:sp>
      <p:pic>
        <p:nvPicPr>
          <p:cNvPr descr="HowFunde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9900" y="1600200"/>
            <a:ext cx="8204200" cy="487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theme1.xml><?xml version="1.0" encoding="utf-8"?>
<a:theme xmlns:a="http://schemas.openxmlformats.org/drawingml/2006/main" name="Clarit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III.potx" id="{38E5262C-03D5-497F-9755-9FD18792ECE0}" vid="{A569D75D-2A09-4420-AC85-B12C3A07ACD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10</TotalTime>
  <Words>21</Words>
  <Application>Microsoft Macintosh PowerPoint</Application>
  <PresentationFormat>On-screen Show (4:3)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Gill Sans MT</vt:lpstr>
      <vt:lpstr>Clarity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South Carolina Retirement System Solvency Analysis</dc:title>
  <dc:creator>Prepared by:Pension Integrity Project at Reason Foundation. 2022—Preliminary Draft</dc:creator>
  <cp:keywords/>
  <dcterms:created xsi:type="dcterms:W3CDTF">2021-12-23T18:37:53Z</dcterms:created>
  <dcterms:modified xsi:type="dcterms:W3CDTF">2021-12-23T18:37:53Z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lways_allow_html">
    <vt:lpwstr>True</vt:lpwstr>
  </property>
  <property fmtid="{D5CDD505-2E9C-101B-9397-08002B2CF9AE}" pid="3" name="date">
    <vt:lpwstr>07/14/2021</vt:lpwstr>
  </property>
  <property fmtid="{D5CDD505-2E9C-101B-9397-08002B2CF9AE}" pid="4" name="font-family">
    <vt:lpwstr>Arial</vt:lpwstr>
  </property>
  <property fmtid="{D5CDD505-2E9C-101B-9397-08002B2CF9AE}" pid="5" name="output">
    <vt:lpwstr/>
  </property>
</Properties>
</file>